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331" r:id="rId2"/>
    <p:sldId id="409" r:id="rId3"/>
    <p:sldId id="411" r:id="rId4"/>
  </p:sldIdLst>
  <p:sldSz cx="9144000" cy="5143500" type="screen16x9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86667" autoAdjust="0"/>
  </p:normalViewPr>
  <p:slideViewPr>
    <p:cSldViewPr>
      <p:cViewPr varScale="1">
        <p:scale>
          <a:sx n="135" d="100"/>
          <a:sy n="135" d="100"/>
        </p:scale>
        <p:origin x="864" y="1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36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817F9485-8AF4-D075-94D0-2ECC0A65D11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C2C1ECB1-F4CC-B411-B102-6932F71459D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630266A-DD55-F742-9A49-E0A3F2518A8B}" type="datetimeFigureOut">
              <a:rPr lang="es-ES"/>
              <a:pPr>
                <a:defRPr/>
              </a:pPr>
              <a:t>6/7/25</a:t>
            </a:fld>
            <a:endParaRPr lang="es-ES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id="{A99BC8A5-CC86-10DA-26E0-3FBB15F1C1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148DFA8C-E592-09CF-15E8-A01A39753C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DEF5BC38-9BD5-0CB0-4AA8-F6162BCF46A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C3CC8F43-77D4-9386-49ED-EED30BF094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CDCA3E4-AB5E-F441-AF9E-5A9A136CB0F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do.unizar.es/proyecto/5235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Marcador de imagen de diapositiva 1">
            <a:extLst>
              <a:ext uri="{FF2B5EF4-FFF2-40B4-BE49-F238E27FC236}">
                <a16:creationId xmlns:a16="http://schemas.microsoft.com/office/drawing/2014/main" id="{3E8ABD2B-3280-5C52-8372-525ED069292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Marcador de notas 2">
            <a:extLst>
              <a:ext uri="{FF2B5EF4-FFF2-40B4-BE49-F238E27FC236}">
                <a16:creationId xmlns:a16="http://schemas.microsoft.com/office/drawing/2014/main" id="{ED3E6A50-2118-1443-9FF1-0AD862D9861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s-ES_tradnl" altLang="es-ES" sz="1400"/>
          </a:p>
        </p:txBody>
      </p:sp>
      <p:sp>
        <p:nvSpPr>
          <p:cNvPr id="15363" name="Marcador de número de diapositiva 3">
            <a:extLst>
              <a:ext uri="{FF2B5EF4-FFF2-40B4-BE49-F238E27FC236}">
                <a16:creationId xmlns:a16="http://schemas.microsoft.com/office/drawing/2014/main" id="{423C750E-46C6-3A24-5554-2E9A04297E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E21F7F2-F41B-9D48-81F3-B46ECACBB574}" type="slidenum">
              <a:rPr lang="es-ES_tradnl" altLang="es-ES" smtClean="0">
                <a:ea typeface="ヒラギノ角ゴ Pro W3"/>
                <a:cs typeface="ヒラギノ角ゴ Pro W3"/>
              </a:rPr>
              <a:pPr>
                <a:spcBef>
                  <a:spcPct val="0"/>
                </a:spcBef>
              </a:pPr>
              <a:t>1</a:t>
            </a:fld>
            <a:endParaRPr lang="es-ES_tradnl" altLang="es-ES">
              <a:ea typeface="ヒラギノ角ゴ Pro W3"/>
              <a:cs typeface="ヒラギノ角ゴ Pro W3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Marcador de imagen de diapositiva">
            <a:extLst>
              <a:ext uri="{FF2B5EF4-FFF2-40B4-BE49-F238E27FC236}">
                <a16:creationId xmlns:a16="http://schemas.microsoft.com/office/drawing/2014/main" id="{EAB2E402-FAF4-D27B-4181-5315D330B71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2 Marcador de notas">
            <a:extLst>
              <a:ext uri="{FF2B5EF4-FFF2-40B4-BE49-F238E27FC236}">
                <a16:creationId xmlns:a16="http://schemas.microsoft.com/office/drawing/2014/main" id="{8440BAE2-63BF-D2AA-DADA-B334CF98B3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br>
              <a:rPr lang="es-ES" altLang="es-ES" u="sng">
                <a:hlinkClick r:id="rId3"/>
              </a:rPr>
            </a:br>
            <a:r>
              <a:rPr lang="es-ES" altLang="es-ES" u="sng">
                <a:hlinkClick r:id="rId3"/>
              </a:rPr>
              <a:t>Desarrollo de nuevo material audiovisual en abierto con equipos de electroterapia de alta tecnología complemento de las prácticas de la asignatura Procedimientos Generales de Fisioterapia II ("Tele-Prácticas")</a:t>
            </a:r>
            <a:endParaRPr lang="es-ES" altLang="es-ES"/>
          </a:p>
        </p:txBody>
      </p:sp>
      <p:sp>
        <p:nvSpPr>
          <p:cNvPr id="17411" name="3 Marcador de número de diapositiva">
            <a:extLst>
              <a:ext uri="{FF2B5EF4-FFF2-40B4-BE49-F238E27FC236}">
                <a16:creationId xmlns:a16="http://schemas.microsoft.com/office/drawing/2014/main" id="{FCE0FBC6-60D5-BDF3-280C-CFF5A1E8D5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F1CD4CB-6059-0D44-A446-E05B637FCE36}" type="slidenum">
              <a:rPr lang="es-ES" altLang="es-ES" smtClean="0"/>
              <a:pPr>
                <a:spcBef>
                  <a:spcPct val="0"/>
                </a:spcBef>
              </a:pPr>
              <a:t>2</a:t>
            </a:fld>
            <a:endParaRPr lang="es-ES" alt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Marcador de imagen de diapositiva">
            <a:extLst>
              <a:ext uri="{FF2B5EF4-FFF2-40B4-BE49-F238E27FC236}">
                <a16:creationId xmlns:a16="http://schemas.microsoft.com/office/drawing/2014/main" id="{DEC81D71-909B-2547-086C-1ED88FC8F9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6" name="2 Marcador de notas">
            <a:extLst>
              <a:ext uri="{FF2B5EF4-FFF2-40B4-BE49-F238E27FC236}">
                <a16:creationId xmlns:a16="http://schemas.microsoft.com/office/drawing/2014/main" id="{C4416DA6-B0BF-39B3-8DDE-681A1E3659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/>
            <a:endParaRPr lang="es-ES" altLang="es-ES"/>
          </a:p>
        </p:txBody>
      </p:sp>
      <p:sp>
        <p:nvSpPr>
          <p:cNvPr id="21507" name="3 Marcador de número de diapositiva">
            <a:extLst>
              <a:ext uri="{FF2B5EF4-FFF2-40B4-BE49-F238E27FC236}">
                <a16:creationId xmlns:a16="http://schemas.microsoft.com/office/drawing/2014/main" id="{A5842339-3F64-D0FD-5743-EBD592F1F3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BBCD4EA-9B2D-294D-B2CE-A087FD796E5F}" type="slidenum">
              <a:rPr lang="es-ES" altLang="es-ES" smtClean="0"/>
              <a:pPr>
                <a:spcBef>
                  <a:spcPct val="0"/>
                </a:spcBef>
              </a:pPr>
              <a:t>3</a:t>
            </a:fld>
            <a:endParaRPr lang="es-E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BB6996C6-AF74-FCF0-CADB-D5AF90728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E9D68-C403-5A45-A976-DDCF0713E580}" type="datetimeFigureOut">
              <a:rPr lang="es-ES"/>
              <a:pPr>
                <a:defRPr/>
              </a:pPr>
              <a:t>6/7/25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FA94B18F-29FD-230B-9B8E-738189920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664F643F-BC81-DEC3-9C20-8DEBE729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7119D-803D-1948-A4B7-5F42F01DE54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582346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2DF76233-2C9F-250C-B36E-5AA8C2ADE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BD659-8B2A-4440-8582-4B1C8EC6AA3A}" type="datetimeFigureOut">
              <a:rPr lang="es-ES"/>
              <a:pPr>
                <a:defRPr/>
              </a:pPr>
              <a:t>6/7/25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441689A2-CE09-D9B6-2E67-8E83A6963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91BB0C3C-3E90-B1E0-77CA-0818B804D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77C76-7498-0E40-AA49-D9E28328D7E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3593585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F49F27D-A280-63D1-C8EB-8886DAFC1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89560-B90B-3C48-8CA6-6056858FDB8A}" type="datetimeFigureOut">
              <a:rPr lang="es-ES"/>
              <a:pPr>
                <a:defRPr/>
              </a:pPr>
              <a:t>6/7/25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380F7FC1-B93F-FBBC-2224-6EE98FB5D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225B9ACE-DCD1-9995-499E-E03E070F6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EF423-5827-424E-B065-501E7F20F746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118715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4C45C8DE-D6FB-D941-38BC-EDA68A544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3ACE3-CDB8-8C4B-B019-A6A40CD0DB8A}" type="datetimeFigureOut">
              <a:rPr lang="es-ES"/>
              <a:pPr>
                <a:defRPr/>
              </a:pPr>
              <a:t>6/7/25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A219DDA3-7625-38DF-6355-587A8E811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45777517-F4F3-CE10-A980-4E5E065CE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76546F-C3B7-4D4B-875F-8FD315FC001B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248774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34D87615-66AE-0C17-4555-2BFBDF34E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4EE0C-73D7-914C-B61C-135CEBDDC826}" type="datetimeFigureOut">
              <a:rPr lang="es-ES"/>
              <a:pPr>
                <a:defRPr/>
              </a:pPr>
              <a:t>6/7/25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F6BA9972-B2C5-C5CA-8D90-F11E7D3CC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EBCF561F-3C76-A581-BBB1-1919BCCA1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1DDB5-C130-AD43-A5EB-2103EC6A7039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21150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1EEC52F2-16FD-7901-9F7B-FE6A04BB9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053EC-3F1E-4449-B28F-96602A8D834A}" type="datetimeFigureOut">
              <a:rPr lang="es-ES"/>
              <a:pPr>
                <a:defRPr/>
              </a:pPr>
              <a:t>6/7/25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B0D74FF2-28EC-20F5-BC04-92365137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21588475-B6DC-ADCD-EB4D-EA60FAD53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7430A-7EF2-E442-83FD-851DD88F5A2F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34602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EC1F2B7C-81CC-040E-06F4-DAAC8FB27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A0A58-D9CD-ED48-A80C-504C897E688A}" type="datetimeFigureOut">
              <a:rPr lang="es-ES"/>
              <a:pPr>
                <a:defRPr/>
              </a:pPr>
              <a:t>6/7/25</a:t>
            </a:fld>
            <a:endParaRPr lang="es-ES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CBC70AC0-326E-F5A2-FE2D-8A0CDBB13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3184E828-A64F-A878-4333-93C3E629F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22406-AA64-6645-904C-731C610FF43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09872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C0EDCDC5-C0DF-7A9A-7E7E-EFDC7FDDF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007CA-6072-4C40-A372-F8B26614C999}" type="datetimeFigureOut">
              <a:rPr lang="es-ES"/>
              <a:pPr>
                <a:defRPr/>
              </a:pPr>
              <a:t>6/7/25</a:t>
            </a:fld>
            <a:endParaRPr lang="es-ES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AEB650F9-0A13-7DAD-00C9-60CEE5428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76B12E98-C749-B16B-5EC5-EFE567405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5024FD-958B-6245-AA31-5F622C5AFBCF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689978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CCCE68B5-B61C-2A49-435D-C7D80EEB5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55201-5C1E-034E-8217-7766153BAD16}" type="datetimeFigureOut">
              <a:rPr lang="es-ES"/>
              <a:pPr>
                <a:defRPr/>
              </a:pPr>
              <a:t>6/7/25</a:t>
            </a:fld>
            <a:endParaRPr lang="es-E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AE636906-8968-9E41-9C69-51966E646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AC1B2DF1-50DC-4D7E-8F4B-664F30DDA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84525-DC64-3547-8E3C-E246CFA3B0B0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49334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7711A963-6452-EDE3-DC1B-3E85FD77F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F8E08-A810-A64A-B7F1-404DC660D48D}" type="datetimeFigureOut">
              <a:rPr lang="es-ES"/>
              <a:pPr>
                <a:defRPr/>
              </a:pPr>
              <a:t>6/7/25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A201832B-5098-4709-A785-0E3B44FF6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9031DCA1-BD67-396E-FB5D-EE113F2E9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EE7988-E66E-8544-B2A3-BB1DDFF1C15D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1873932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EEBE5193-82D6-54BA-5C8E-291C00340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08CB8-99D0-944D-A689-4270FA8EA1F2}" type="datetimeFigureOut">
              <a:rPr lang="es-ES"/>
              <a:pPr>
                <a:defRPr/>
              </a:pPr>
              <a:t>6/7/25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9E942E51-673D-7AF7-180B-34DB04D39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14369DFA-86C6-08B8-FD13-670DB28FE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CAA00-86D3-9842-9986-19C0FDC9D7C2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203758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FF6D87C2-DBB9-C5F8-1E3F-B7173BCECE2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A74E0F08-B152-CB7A-E56B-5C776BCC59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AE585991-D8EA-850C-14C3-D9978E5554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DA625D-F504-C948-A0EF-6FE7434A501A}" type="datetimeFigureOut">
              <a:rPr lang="es-ES"/>
              <a:pPr>
                <a:defRPr/>
              </a:pPr>
              <a:t>6/7/25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8C90EA92-501B-5D28-8B8A-6759A81B7B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40B2828A-D5B7-E37D-632A-6E46FA8BC8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8D06F7B-CCCE-B04C-8FBA-9AAC07823478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es/url?sa=i&amp;rct=j&amp;q=unizar&amp;source=images&amp;cd=&amp;cad=rja&amp;docid=E5s7jo9Grf0LrM&amp;tbnid=hCRHnZSO0-eF0M:&amp;ved=0CAUQjRw&amp;url=http://add2.unizar.es/&amp;ei=i-8qUvKQLamY0QWproHICg&amp;bvm=bv.51773540,d.d2k&amp;psig=AFQjCNEue6azcTubo6yNG_XuGQ7S8aVi4g&amp;ust=1378631944081946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7" name="14 Grupo">
            <a:extLst>
              <a:ext uri="{FF2B5EF4-FFF2-40B4-BE49-F238E27FC236}">
                <a16:creationId xmlns:a16="http://schemas.microsoft.com/office/drawing/2014/main" id="{D32EA1FC-6999-914A-F8DB-922024D9993E}"/>
              </a:ext>
            </a:extLst>
          </p:cNvPr>
          <p:cNvGrpSpPr>
            <a:grpSpLocks/>
          </p:cNvGrpSpPr>
          <p:nvPr/>
        </p:nvGrpSpPr>
        <p:grpSpPr bwMode="auto">
          <a:xfrm>
            <a:off x="0" y="428625"/>
            <a:ext cx="9144000" cy="1204913"/>
            <a:chOff x="0" y="908720"/>
            <a:chExt cx="9144000" cy="1296144"/>
          </a:xfrm>
        </p:grpSpPr>
        <p:sp>
          <p:nvSpPr>
            <p:cNvPr id="12" name="11 Rectángulo">
              <a:extLst>
                <a:ext uri="{FF2B5EF4-FFF2-40B4-BE49-F238E27FC236}">
                  <a16:creationId xmlns:a16="http://schemas.microsoft.com/office/drawing/2014/main" id="{E96E702A-9774-36BF-EBFF-2D7F89FBA271}"/>
                </a:ext>
              </a:extLst>
            </p:cNvPr>
            <p:cNvSpPr/>
            <p:nvPr/>
          </p:nvSpPr>
          <p:spPr>
            <a:xfrm>
              <a:off x="0" y="908720"/>
              <a:ext cx="9144000" cy="1296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1200" dirty="0">
                <a:solidFill>
                  <a:schemeClr val="tx2"/>
                </a:solidFill>
                <a:latin typeface="Myriad Pro" pitchFamily="34" charset="0"/>
              </a:endParaRPr>
            </a:p>
          </p:txBody>
        </p:sp>
        <p:sp>
          <p:nvSpPr>
            <p:cNvPr id="14344" name="Título 1">
              <a:extLst>
                <a:ext uri="{FF2B5EF4-FFF2-40B4-BE49-F238E27FC236}">
                  <a16:creationId xmlns:a16="http://schemas.microsoft.com/office/drawing/2014/main" id="{E739B651-AEC4-3542-5995-9EED25B1FD5C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0" y="990779"/>
              <a:ext cx="9144000" cy="1152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" altLang="es-ES" sz="2400" b="1">
                  <a:solidFill>
                    <a:schemeClr val="bg1"/>
                  </a:solidFill>
                  <a:latin typeface="Myriad Pro"/>
                  <a:ea typeface="ヒラギノ角ゴ Pro W3"/>
                  <a:cs typeface="ヒラギノ角ゴ Pro W3"/>
                </a:rPr>
                <a:t>Proyectos de Innovación Docente</a:t>
              </a:r>
              <a:endParaRPr lang="es-ES_tradnl" altLang="es-ES" sz="2400" b="1">
                <a:solidFill>
                  <a:schemeClr val="bg1"/>
                </a:solidFill>
                <a:latin typeface="Myriad Pro"/>
                <a:ea typeface="ヒラギノ角ゴ Pro W3"/>
                <a:cs typeface="ヒラギノ角ゴ Pro W3"/>
              </a:endParaRPr>
            </a:p>
          </p:txBody>
        </p:sp>
      </p:grpSp>
      <p:sp>
        <p:nvSpPr>
          <p:cNvPr id="14338" name="9 Rectángulo">
            <a:extLst>
              <a:ext uri="{FF2B5EF4-FFF2-40B4-BE49-F238E27FC236}">
                <a16:creationId xmlns:a16="http://schemas.microsoft.com/office/drawing/2014/main" id="{D00779A2-9659-3F8D-3631-994BB9D2A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1438"/>
            <a:ext cx="9144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ES" sz="1400" b="1">
                <a:solidFill>
                  <a:srgbClr val="1F497D"/>
                </a:solidFill>
                <a:latin typeface="Myriad Pro"/>
              </a:rPr>
              <a:t>PROCEDIMIENTOS GENERALES DE FISIOTERAPIA II</a:t>
            </a:r>
          </a:p>
        </p:txBody>
      </p:sp>
      <p:grpSp>
        <p:nvGrpSpPr>
          <p:cNvPr id="14339" name="18 Grupo">
            <a:extLst>
              <a:ext uri="{FF2B5EF4-FFF2-40B4-BE49-F238E27FC236}">
                <a16:creationId xmlns:a16="http://schemas.microsoft.com/office/drawing/2014/main" id="{F6CF07FB-94EE-0B5D-0BC9-5109E812DF3C}"/>
              </a:ext>
            </a:extLst>
          </p:cNvPr>
          <p:cNvGrpSpPr>
            <a:grpSpLocks/>
          </p:cNvGrpSpPr>
          <p:nvPr/>
        </p:nvGrpSpPr>
        <p:grpSpPr bwMode="auto">
          <a:xfrm>
            <a:off x="3143250" y="1785938"/>
            <a:ext cx="2605088" cy="3143250"/>
            <a:chOff x="-3856101" y="2204864"/>
            <a:chExt cx="3856101" cy="4653136"/>
          </a:xfrm>
        </p:grpSpPr>
        <p:pic>
          <p:nvPicPr>
            <p:cNvPr id="14341" name="15 Imagen" descr="logoUZ_Nuevo.png">
              <a:extLst>
                <a:ext uri="{FF2B5EF4-FFF2-40B4-BE49-F238E27FC236}">
                  <a16:creationId xmlns:a16="http://schemas.microsoft.com/office/drawing/2014/main" id="{BB7A1060-0D6F-8757-28BE-40474FF43AE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238" t="18495" r="72305" b="27975"/>
            <a:stretch>
              <a:fillRect/>
            </a:stretch>
          </p:blipFill>
          <p:spPr bwMode="auto">
            <a:xfrm>
              <a:off x="-3856101" y="2245845"/>
              <a:ext cx="3856101" cy="461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18 Rectángulo">
              <a:extLst>
                <a:ext uri="{FF2B5EF4-FFF2-40B4-BE49-F238E27FC236}">
                  <a16:creationId xmlns:a16="http://schemas.microsoft.com/office/drawing/2014/main" id="{99997CBE-5469-7C1D-AEA9-2782997E336A}"/>
                </a:ext>
              </a:extLst>
            </p:cNvPr>
            <p:cNvSpPr/>
            <p:nvPr/>
          </p:nvSpPr>
          <p:spPr>
            <a:xfrm>
              <a:off x="-3853750" y="2204864"/>
              <a:ext cx="3853750" cy="4653136"/>
            </a:xfrm>
            <a:prstGeom prst="rect">
              <a:avLst/>
            </a:prstGeom>
            <a:solidFill>
              <a:schemeClr val="bg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1200"/>
            </a:p>
          </p:txBody>
        </p:sp>
      </p:grpSp>
      <p:sp>
        <p:nvSpPr>
          <p:cNvPr id="20" name="11 Rectángulo">
            <a:extLst>
              <a:ext uri="{FF2B5EF4-FFF2-40B4-BE49-F238E27FC236}">
                <a16:creationId xmlns:a16="http://schemas.microsoft.com/office/drawing/2014/main" id="{EA3747D5-4E47-7A52-FF1B-0B60DE6126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6063" y="3584575"/>
            <a:ext cx="32956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s-ES_tradnl" sz="1050" b="1" dirty="0">
                <a:solidFill>
                  <a:schemeClr val="tx2"/>
                </a:solidFill>
                <a:latin typeface="Myriad Pro"/>
              </a:rPr>
              <a:t>DEPARTAMENTO DE FISIATRÍA Y ENFERMERÍA</a:t>
            </a:r>
          </a:p>
          <a:p>
            <a:pPr algn="ctr" eaLnBrk="1" hangingPunct="1">
              <a:defRPr/>
            </a:pPr>
            <a:r>
              <a:rPr lang="es-ES_tradnl" sz="1600" b="1" dirty="0">
                <a:solidFill>
                  <a:schemeClr val="tx2"/>
                </a:solidFill>
                <a:latin typeface="Myriad Pro"/>
              </a:rPr>
              <a:t>UNIVERSIDAD</a:t>
            </a:r>
          </a:p>
          <a:p>
            <a:pPr algn="ctr" eaLnBrk="1" hangingPunct="1">
              <a:defRPr/>
            </a:pPr>
            <a:r>
              <a:rPr lang="es-ES_tradnl" sz="1600" b="1" dirty="0">
                <a:solidFill>
                  <a:schemeClr val="tx2"/>
                </a:solidFill>
                <a:latin typeface="Myriad Pro"/>
              </a:rPr>
              <a:t>Zaragoza</a:t>
            </a:r>
          </a:p>
          <a:p>
            <a:pPr algn="ctr" eaLnBrk="1" hangingPunct="1">
              <a:defRPr/>
            </a:pPr>
            <a:endParaRPr lang="es-ES" sz="1050" b="1" dirty="0">
              <a:solidFill>
                <a:schemeClr val="tx2"/>
              </a:solidFill>
              <a:latin typeface="Myriad Pro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5" name="25 Grupo">
            <a:extLst>
              <a:ext uri="{FF2B5EF4-FFF2-40B4-BE49-F238E27FC236}">
                <a16:creationId xmlns:a16="http://schemas.microsoft.com/office/drawing/2014/main" id="{46E88ECA-0FB2-8AB9-63F7-E1D77D3C18C3}"/>
              </a:ext>
            </a:extLst>
          </p:cNvPr>
          <p:cNvGrpSpPr>
            <a:grpSpLocks/>
          </p:cNvGrpSpPr>
          <p:nvPr/>
        </p:nvGrpSpPr>
        <p:grpSpPr bwMode="auto">
          <a:xfrm>
            <a:off x="0" y="2143125"/>
            <a:ext cx="9144000" cy="2214563"/>
            <a:chOff x="5786854" y="985566"/>
            <a:chExt cx="3357146" cy="3765452"/>
          </a:xfrm>
        </p:grpSpPr>
        <p:sp>
          <p:nvSpPr>
            <p:cNvPr id="27" name="26 Rectángulo">
              <a:extLst>
                <a:ext uri="{FF2B5EF4-FFF2-40B4-BE49-F238E27FC236}">
                  <a16:creationId xmlns:a16="http://schemas.microsoft.com/office/drawing/2014/main" id="{CEC59090-A5EA-E5CC-1A0A-01ECC07DA3D2}"/>
                </a:ext>
              </a:extLst>
            </p:cNvPr>
            <p:cNvSpPr/>
            <p:nvPr/>
          </p:nvSpPr>
          <p:spPr>
            <a:xfrm>
              <a:off x="5786854" y="985566"/>
              <a:ext cx="3357146" cy="376545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1200" dirty="0">
                <a:solidFill>
                  <a:schemeClr val="tx2"/>
                </a:solidFill>
                <a:latin typeface="Myriad Pro" pitchFamily="34" charset="0"/>
              </a:endParaRPr>
            </a:p>
          </p:txBody>
        </p:sp>
        <p:sp>
          <p:nvSpPr>
            <p:cNvPr id="16391" name="Título 1">
              <a:extLst>
                <a:ext uri="{FF2B5EF4-FFF2-40B4-BE49-F238E27FC236}">
                  <a16:creationId xmlns:a16="http://schemas.microsoft.com/office/drawing/2014/main" id="{5011FC5C-CDD0-4DBC-E196-51DE8A49B89B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786854" y="990779"/>
              <a:ext cx="3357146" cy="3760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" altLang="es-ES" sz="2000">
                  <a:solidFill>
                    <a:schemeClr val="tx2"/>
                  </a:solidFill>
                  <a:latin typeface="Myriad Pro"/>
                  <a:ea typeface="ヒラギノ角ゴ Pro W3"/>
                  <a:cs typeface="ヒラギノ角ゴ Pro W3"/>
                </a:rPr>
                <a:t>Desarrollo de nuevo material audiovisual en abierto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" altLang="es-ES" sz="2000">
                  <a:solidFill>
                    <a:schemeClr val="tx2"/>
                  </a:solidFill>
                  <a:latin typeface="Myriad Pro"/>
                  <a:ea typeface="ヒラギノ角ゴ Pro W3"/>
                  <a:cs typeface="ヒラギノ角ゴ Pro W3"/>
                </a:rPr>
                <a:t>con equipos de alta tecnología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" altLang="es-ES" sz="2000">
                  <a:solidFill>
                    <a:schemeClr val="tx2"/>
                  </a:solidFill>
                  <a:latin typeface="Myriad Pro"/>
                  <a:ea typeface="ヒラギノ角ゴ Pro W3"/>
                  <a:cs typeface="ヒラギノ角ゴ Pro W3"/>
                </a:rPr>
                <a:t>complemento de las prácticas de la asignatura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" altLang="es-ES" sz="2000">
                  <a:solidFill>
                    <a:schemeClr val="tx2"/>
                  </a:solidFill>
                  <a:latin typeface="Myriad Pro"/>
                  <a:ea typeface="ヒラギノ角ゴ Pro W3"/>
                  <a:cs typeface="ヒラギノ角ゴ Pro W3"/>
                </a:rPr>
                <a:t>Procedimientos Generales de Fisioterapia II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s-ES" altLang="es-ES" sz="2400" b="1">
                <a:solidFill>
                  <a:schemeClr val="tx2"/>
                </a:solidFill>
                <a:latin typeface="Myriad Pro"/>
                <a:ea typeface="ヒラギノ角ゴ Pro W3"/>
                <a:cs typeface="ヒラギノ角ゴ Pro W3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" altLang="es-ES" sz="2400" b="1">
                  <a:solidFill>
                    <a:schemeClr val="tx2"/>
                  </a:solidFill>
                  <a:latin typeface="Myriad Pro"/>
                  <a:ea typeface="ヒラギノ角ゴ Pro W3"/>
                  <a:cs typeface="ヒラギノ角ゴ Pro W3"/>
                </a:rPr>
                <a:t>“Tele-Prácticas”</a:t>
              </a:r>
              <a:endParaRPr lang="es-ES_tradnl" altLang="es-ES" sz="2400" b="1">
                <a:solidFill>
                  <a:schemeClr val="tx2"/>
                </a:solidFill>
                <a:latin typeface="Myriad Pro"/>
                <a:ea typeface="ヒラギノ角ゴ Pro W3"/>
                <a:cs typeface="ヒラギノ角ゴ Pro W3"/>
              </a:endParaRPr>
            </a:p>
          </p:txBody>
        </p:sp>
      </p:grpSp>
      <p:grpSp>
        <p:nvGrpSpPr>
          <p:cNvPr id="16386" name="14 Grupo">
            <a:extLst>
              <a:ext uri="{FF2B5EF4-FFF2-40B4-BE49-F238E27FC236}">
                <a16:creationId xmlns:a16="http://schemas.microsoft.com/office/drawing/2014/main" id="{B689FE10-2637-94A0-AD86-8E3FCE78A6BE}"/>
              </a:ext>
            </a:extLst>
          </p:cNvPr>
          <p:cNvGrpSpPr>
            <a:grpSpLocks/>
          </p:cNvGrpSpPr>
          <p:nvPr/>
        </p:nvGrpSpPr>
        <p:grpSpPr bwMode="auto">
          <a:xfrm>
            <a:off x="0" y="428625"/>
            <a:ext cx="9144000" cy="1204913"/>
            <a:chOff x="0" y="908720"/>
            <a:chExt cx="9144000" cy="1296144"/>
          </a:xfrm>
        </p:grpSpPr>
        <p:sp>
          <p:nvSpPr>
            <p:cNvPr id="16" name="15 Rectángulo">
              <a:extLst>
                <a:ext uri="{FF2B5EF4-FFF2-40B4-BE49-F238E27FC236}">
                  <a16:creationId xmlns:a16="http://schemas.microsoft.com/office/drawing/2014/main" id="{33469B34-673E-05E6-0048-0A832EC28C86}"/>
                </a:ext>
              </a:extLst>
            </p:cNvPr>
            <p:cNvSpPr/>
            <p:nvPr/>
          </p:nvSpPr>
          <p:spPr>
            <a:xfrm>
              <a:off x="0" y="908720"/>
              <a:ext cx="9144000" cy="1296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1200" dirty="0">
                <a:solidFill>
                  <a:schemeClr val="tx2"/>
                </a:solidFill>
                <a:latin typeface="Myriad Pro" pitchFamily="34" charset="0"/>
              </a:endParaRPr>
            </a:p>
          </p:txBody>
        </p:sp>
        <p:sp>
          <p:nvSpPr>
            <p:cNvPr id="16389" name="Título 1">
              <a:extLst>
                <a:ext uri="{FF2B5EF4-FFF2-40B4-BE49-F238E27FC236}">
                  <a16:creationId xmlns:a16="http://schemas.microsoft.com/office/drawing/2014/main" id="{A673DEF2-86AF-00AB-53EE-0DCFA4675C8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0" y="990779"/>
              <a:ext cx="9144000" cy="11521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s-ES" altLang="es-ES" sz="2400" b="1">
                  <a:solidFill>
                    <a:schemeClr val="bg1"/>
                  </a:solidFill>
                  <a:latin typeface="Myriad Pro"/>
                  <a:ea typeface="ヒラギノ角ゴ Pro W3"/>
                  <a:cs typeface="ヒラギノ角ゴ Pro W3"/>
                </a:rPr>
                <a:t>Proyectos de Innovación Docente</a:t>
              </a:r>
              <a:endParaRPr lang="es-ES_tradnl" altLang="es-ES" sz="2400" b="1">
                <a:solidFill>
                  <a:schemeClr val="bg1"/>
                </a:solidFill>
                <a:latin typeface="Myriad Pro"/>
                <a:ea typeface="ヒラギノ角ゴ Pro W3"/>
                <a:cs typeface="ヒラギノ角ゴ Pro W3"/>
              </a:endParaRPr>
            </a:p>
          </p:txBody>
        </p:sp>
      </p:grpSp>
      <p:sp>
        <p:nvSpPr>
          <p:cNvPr id="16387" name="9 Rectángulo">
            <a:extLst>
              <a:ext uri="{FF2B5EF4-FFF2-40B4-BE49-F238E27FC236}">
                <a16:creationId xmlns:a16="http://schemas.microsoft.com/office/drawing/2014/main" id="{44F8C421-D02E-7B23-CB57-60DDC2857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1438"/>
            <a:ext cx="9144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ES" sz="1400" b="1">
                <a:solidFill>
                  <a:srgbClr val="1F497D"/>
                </a:solidFill>
                <a:latin typeface="Myriad Pro"/>
              </a:rPr>
              <a:t>PROCEDIMIENTOS GENERALES DE FISIOTERAPIA II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>
            <a:extLst>
              <a:ext uri="{FF2B5EF4-FFF2-40B4-BE49-F238E27FC236}">
                <a16:creationId xmlns:a16="http://schemas.microsoft.com/office/drawing/2014/main" id="{08EF2A3C-EB61-D8AC-ED1F-BD2DD2754480}"/>
              </a:ext>
            </a:extLst>
          </p:cNvPr>
          <p:cNvSpPr/>
          <p:nvPr/>
        </p:nvSpPr>
        <p:spPr>
          <a:xfrm>
            <a:off x="0" y="4422775"/>
            <a:ext cx="9144000" cy="5048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cxnSp>
        <p:nvCxnSpPr>
          <p:cNvPr id="6" name="5 Conector recto">
            <a:extLst>
              <a:ext uri="{FF2B5EF4-FFF2-40B4-BE49-F238E27FC236}">
                <a16:creationId xmlns:a16="http://schemas.microsoft.com/office/drawing/2014/main" id="{01384AAB-268E-73F8-B72A-9B264E0A365F}"/>
              </a:ext>
            </a:extLst>
          </p:cNvPr>
          <p:cNvCxnSpPr/>
          <p:nvPr/>
        </p:nvCxnSpPr>
        <p:spPr>
          <a:xfrm>
            <a:off x="0" y="4926013"/>
            <a:ext cx="5429250" cy="1587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50800" dir="2700000" algn="tl" rotWithShape="0">
              <a:schemeClr val="tx2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>
            <a:extLst>
              <a:ext uri="{FF2B5EF4-FFF2-40B4-BE49-F238E27FC236}">
                <a16:creationId xmlns:a16="http://schemas.microsoft.com/office/drawing/2014/main" id="{40433BF9-B07F-A6F0-E5E7-E715A91C5638}"/>
              </a:ext>
            </a:extLst>
          </p:cNvPr>
          <p:cNvCxnSpPr/>
          <p:nvPr/>
        </p:nvCxnSpPr>
        <p:spPr>
          <a:xfrm>
            <a:off x="4500563" y="4422775"/>
            <a:ext cx="4643437" cy="1588"/>
          </a:xfrm>
          <a:prstGeom prst="line">
            <a:avLst/>
          </a:prstGeom>
          <a:ln w="19050">
            <a:solidFill>
              <a:schemeClr val="tx2"/>
            </a:solidFill>
          </a:ln>
          <a:effectLst>
            <a:outerShdw blurRad="50800" dist="50800" dir="2700000" algn="tl" rotWithShape="0">
              <a:schemeClr val="tx2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484" name="Picture 2" descr="http://add2.unizar.es/images/logoUZ.png">
            <a:hlinkClick r:id="rId3"/>
            <a:extLst>
              <a:ext uri="{FF2B5EF4-FFF2-40B4-BE49-F238E27FC236}">
                <a16:creationId xmlns:a16="http://schemas.microsoft.com/office/drawing/2014/main" id="{D8B6B516-A98F-EE15-5A2A-E3529A849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0" b="30814"/>
          <a:stretch>
            <a:fillRect/>
          </a:stretch>
        </p:blipFill>
        <p:spPr bwMode="auto">
          <a:xfrm>
            <a:off x="0" y="4494213"/>
            <a:ext cx="1908175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Rectángulo 7">
            <a:extLst>
              <a:ext uri="{FF2B5EF4-FFF2-40B4-BE49-F238E27FC236}">
                <a16:creationId xmlns:a16="http://schemas.microsoft.com/office/drawing/2014/main" id="{2BFD626E-1DA4-58DF-20EF-0AB9DE8E33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063" y="312738"/>
            <a:ext cx="7889875" cy="374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ES" sz="2400" b="1">
                <a:solidFill>
                  <a:schemeClr val="tx2"/>
                </a:solidFill>
                <a:latin typeface="Arial" panose="020B0604020202020204" pitchFamily="34" charset="0"/>
              </a:rPr>
              <a:t>PRAUZ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ES" sz="2400">
                <a:solidFill>
                  <a:schemeClr val="tx2"/>
                </a:solidFill>
                <a:latin typeface="Arial" panose="020B0604020202020204" pitchFamily="34" charset="0"/>
              </a:rPr>
              <a:t>(Programa de Recursos en Abierto de la UZ)</a:t>
            </a:r>
          </a:p>
          <a:p>
            <a:pPr algn="ctr"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endParaRPr lang="es-ES_tradnl" altLang="es-ES" sz="1600" i="1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s-ES_tradnl" altLang="es-ES" sz="1400" b="1">
                <a:solidFill>
                  <a:schemeClr val="tx2"/>
                </a:solidFill>
                <a:latin typeface="Arial" panose="020B0604020202020204" pitchFamily="34" charset="0"/>
              </a:rPr>
              <a:t>Coordinador: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s-ES_tradnl" altLang="es-ES" sz="1400">
                <a:solidFill>
                  <a:schemeClr val="tx2"/>
                </a:solidFill>
                <a:latin typeface="Arial" panose="020B0604020202020204" pitchFamily="34" charset="0"/>
              </a:rPr>
              <a:t>Miguel Malo Urriés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Tx/>
              <a:buNone/>
            </a:pPr>
            <a:r>
              <a:rPr lang="es-ES_tradnl" altLang="es-ES" sz="1400" b="1">
                <a:solidFill>
                  <a:schemeClr val="tx2"/>
                </a:solidFill>
                <a:latin typeface="Arial" panose="020B0604020202020204" pitchFamily="34" charset="0"/>
              </a:rPr>
              <a:t>Participantes: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s-ES_tradnl" altLang="es-ES" sz="1400">
                <a:solidFill>
                  <a:schemeClr val="tx2"/>
                </a:solidFill>
                <a:latin typeface="Arial" panose="020B0604020202020204" pitchFamily="34" charset="0"/>
              </a:rPr>
              <a:t>Izarbe Ríos Asín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s-ES_tradnl" altLang="es-ES" sz="1400">
                <a:solidFill>
                  <a:schemeClr val="tx2"/>
                </a:solidFill>
                <a:latin typeface="Arial" panose="020B0604020202020204" pitchFamily="34" charset="0"/>
              </a:rPr>
              <a:t>María Isabel Albarova Corral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s-ES_tradnl" altLang="es-ES" sz="1400">
                <a:solidFill>
                  <a:schemeClr val="tx2"/>
                </a:solidFill>
                <a:latin typeface="Arial" panose="020B0604020202020204" pitchFamily="34" charset="0"/>
              </a:rPr>
              <a:t>Pablo Fanlo Mazas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es-ES_tradnl" altLang="es-ES" sz="1400">
                <a:solidFill>
                  <a:schemeClr val="tx2"/>
                </a:solidFill>
                <a:latin typeface="Arial" panose="020B0604020202020204" pitchFamily="34" charset="0"/>
              </a:rPr>
              <a:t>Pilar Pardos Aguilella</a:t>
            </a:r>
          </a:p>
        </p:txBody>
      </p:sp>
      <p:sp>
        <p:nvSpPr>
          <p:cNvPr id="8" name="1 Título">
            <a:extLst>
              <a:ext uri="{FF2B5EF4-FFF2-40B4-BE49-F238E27FC236}">
                <a16:creationId xmlns:a16="http://schemas.microsoft.com/office/drawing/2014/main" id="{C30DEEC6-289A-3549-9FB7-B165A18A83F3}"/>
              </a:ext>
            </a:extLst>
          </p:cNvPr>
          <p:cNvSpPr txBox="1">
            <a:spLocks/>
          </p:cNvSpPr>
          <p:nvPr/>
        </p:nvSpPr>
        <p:spPr>
          <a:xfrm>
            <a:off x="4400550" y="4433888"/>
            <a:ext cx="4743450" cy="420687"/>
          </a:xfrm>
          <a:prstGeom prst="rect">
            <a:avLst/>
          </a:prstGeom>
          <a:effectLst>
            <a:outerShdw blurRad="50800" dist="50800" dir="2700000" algn="tl" rotWithShape="0">
              <a:schemeClr val="tx2">
                <a:alpha val="40000"/>
              </a:schemeClr>
            </a:outerShdw>
          </a:effectLst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sz="3000" b="1" dirty="0">
                <a:solidFill>
                  <a:schemeClr val="tx2"/>
                </a:solidFill>
                <a:latin typeface="+mj-lt"/>
                <a:ea typeface="+mj-ea"/>
              </a:rPr>
              <a:t>Presentación</a:t>
            </a:r>
            <a:endParaRPr lang="es-ES" sz="3000" dirty="0">
              <a:solidFill>
                <a:schemeClr val="tx2"/>
              </a:solidFill>
              <a:latin typeface="+mj-lt"/>
              <a:ea typeface="+mj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12462</TotalTime>
  <Words>117</Words>
  <Application>Microsoft Macintosh PowerPoint</Application>
  <PresentationFormat>Presentación en pantalla (16:9)</PresentationFormat>
  <Paragraphs>28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Myriad Pro</vt:lpstr>
      <vt:lpstr>ヒラギノ角ゴ Pro W3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Legislación sanitaria y Deontología</dc:title>
  <dc:creator>Ana Alejandra</dc:creator>
  <cp:lastModifiedBy>Miguel Malo Urriés</cp:lastModifiedBy>
  <cp:revision>381</cp:revision>
  <dcterms:created xsi:type="dcterms:W3CDTF">2013-09-07T09:16:45Z</dcterms:created>
  <dcterms:modified xsi:type="dcterms:W3CDTF">2025-07-06T19:27:50Z</dcterms:modified>
</cp:coreProperties>
</file>